
<file path=[Content_Types].xml><?xml version="1.0" encoding="utf-8"?>
<Types xmlns="http://schemas.openxmlformats.org/package/2006/content-types">
  <Default Extension="bin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99" r:id="rId3"/>
    <p:sldId id="382" r:id="rId4"/>
    <p:sldId id="381" r:id="rId5"/>
    <p:sldId id="383" r:id="rId6"/>
    <p:sldId id="403" r:id="rId7"/>
    <p:sldId id="404" r:id="rId8"/>
    <p:sldId id="402" r:id="rId9"/>
    <p:sldId id="385" r:id="rId10"/>
    <p:sldId id="387" r:id="rId11"/>
    <p:sldId id="389" r:id="rId12"/>
    <p:sldId id="390" r:id="rId13"/>
    <p:sldId id="397" r:id="rId14"/>
    <p:sldId id="392" r:id="rId15"/>
    <p:sldId id="395" r:id="rId16"/>
    <p:sldId id="380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24" autoAdjust="0"/>
  </p:normalViewPr>
  <p:slideViewPr>
    <p:cSldViewPr snapToGrid="0" snapToObjects="1">
      <p:cViewPr varScale="1">
        <p:scale>
          <a:sx n="87" d="100"/>
          <a:sy n="87" d="100"/>
        </p:scale>
        <p:origin x="10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9E37E-F777-4DCA-B352-D05CB92698B3}" type="datetimeFigureOut">
              <a:rPr lang="hu-HU" smtClean="0"/>
              <a:pPr/>
              <a:t>2020. 05. 04.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39832-8EE9-423E-8845-75D29723883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072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939E-A478-4DAC-B29B-4122036E464C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576F-4F54-4301-841B-F8A593C98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00237-F7EB-4735-B6B3-C507F800878E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5D2BC-4872-454D-A4E5-28A15FE84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E6B36-3857-4373-9439-B31F51370D7C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8A97C-BD5B-405D-B1EB-291180BB0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8D4CA-9345-4F39-9E28-5D6023F74E9B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D867-ECF6-490C-9A17-D7A6830FD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CAD65-E389-4DC9-A97C-CD9C3B7E5368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32636-A0B0-48EA-9796-D150B1697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4814-C78A-438C-871D-D23BB5732512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AABAB-C9C7-4295-A655-48EC0F91A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20B0A-FC64-4AD9-9A8C-473C96FF95E1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42E0-30A5-4F9F-931D-A0A17100D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EA28-EB76-451F-8465-DC269B11F633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27DD-C500-4D6F-A41B-7A75734E1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4C85D-01E1-469C-8573-C2DA78885771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D5621-3837-4871-A47A-87FC004F4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EAB74-42CE-41C3-93AB-E2387563E0E1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BEC1-CA67-4CFA-97D8-C3F94A265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2B138-94A2-4923-9DEC-57776E5AD7F4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3D8E1-CFA4-4B87-B97A-1FC5F520A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05_PPT-template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86E9490-613C-4837-B3B5-2C2F95E61579}" type="datetime1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5CD64E6-4F5C-467A-9C94-409CAE9DC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bin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://ntaccounts.org/doc/repository/CEDA2020%20Gal.pdf" TargetMode="Externa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506776"/>
            <a:ext cx="7772400" cy="5662012"/>
          </a:xfrm>
        </p:spPr>
        <p:txBody>
          <a:bodyPr anchor="t"/>
          <a:lstStyle/>
          <a:p>
            <a:br>
              <a:rPr lang="hu-HU" sz="3200" dirty="0"/>
            </a:br>
            <a:br>
              <a:rPr lang="hu-HU" sz="3200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The transfer cost of parenthood: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sz="2800" b="1" dirty="0">
                <a:latin typeface="Arial Narrow" panose="020B0606020202030204" pitchFamily="34" charset="0"/>
              </a:rPr>
              <a:t>Parents and non-parents in NTA</a:t>
            </a:r>
            <a:br>
              <a:rPr lang="en-US" sz="24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4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Robert I. Gal (HDRI</a:t>
            </a:r>
            <a:r>
              <a:rPr lang="hu-HU" sz="2000" dirty="0"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TARKI</a:t>
            </a:r>
            <a:r>
              <a:rPr lang="hu-HU" sz="2000" dirty="0"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CUB) </a:t>
            </a: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000" dirty="0" err="1">
                <a:latin typeface="Arial Narrow" panose="020B0606020202030204" pitchFamily="34" charset="0"/>
                <a:cs typeface="Times New Roman" pitchFamily="18" charset="0"/>
              </a:rPr>
              <a:t>Marton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  <a:cs typeface="Times New Roman" pitchFamily="18" charset="0"/>
              </a:rPr>
              <a:t>Medgyesi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(TARKI</a:t>
            </a:r>
            <a:r>
              <a:rPr lang="hu-HU" sz="2000" dirty="0"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HAS CSS IS)</a:t>
            </a: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Pieter </a:t>
            </a:r>
            <a:r>
              <a:rPr lang="en-US" sz="2000" dirty="0" err="1">
                <a:latin typeface="Arial Narrow" panose="020B0606020202030204" pitchFamily="34" charset="0"/>
                <a:cs typeface="Times New Roman" pitchFamily="18" charset="0"/>
              </a:rPr>
              <a:t>Vanhuysse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(SDU)</a:t>
            </a: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400" dirty="0">
                <a:latin typeface="Arial Narrow" panose="020B0606020202030204" pitchFamily="34" charset="0"/>
              </a:rPr>
              <a:t>May 5</a:t>
            </a:r>
            <a:r>
              <a:rPr lang="hu-HU" sz="2400" dirty="0">
                <a:latin typeface="Arial Narrow" panose="020B0606020202030204" pitchFamily="34" charset="0"/>
              </a:rPr>
              <a:t>,</a:t>
            </a:r>
            <a:r>
              <a:rPr lang="en-US" sz="2400" dirty="0">
                <a:latin typeface="Arial Narrow" panose="020B0606020202030204" pitchFamily="34" charset="0"/>
              </a:rPr>
              <a:t> 2020</a:t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en-US" sz="2400" dirty="0">
                <a:latin typeface="Arial Narrow" panose="020B0606020202030204" pitchFamily="34" charset="0"/>
              </a:rPr>
              <a:t>Micro-distributional NTA – Online workshop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362352D-6ED2-4625-8C46-9F646BA81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7586"/>
            <a:ext cx="1509311" cy="1250414"/>
          </a:xfrm>
          <a:prstGeom prst="rect">
            <a:avLst/>
          </a:prstGeom>
        </p:spPr>
      </p:pic>
      <p:pic>
        <p:nvPicPr>
          <p:cNvPr id="1026" name="Picture 2" descr="TÁRKI Rt">
            <a:extLst>
              <a:ext uri="{FF2B5EF4-FFF2-40B4-BE49-F238E27FC236}">
                <a16:creationId xmlns:a16="http://schemas.microsoft.com/office/drawing/2014/main" id="{9FB660C2-7137-4DC7-856C-F00842E2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39" y="6102029"/>
            <a:ext cx="1255922" cy="4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 sort">
            <a:extLst>
              <a:ext uri="{FF2B5EF4-FFF2-40B4-BE49-F238E27FC236}">
                <a16:creationId xmlns:a16="http://schemas.microsoft.com/office/drawing/2014/main" id="{EB17E5A2-9826-4D7D-BCA6-9F4D481C4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216151"/>
            <a:ext cx="1249200" cy="3370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F3660A6-2C51-48FB-8D6E-86B6D21D905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2" y="258965"/>
            <a:ext cx="267017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1AD870F0-2AC8-4236-9DDF-CF7BB0C9C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6"/>
    </mc:Choice>
    <mc:Fallback>
      <p:transition spd="slow" advTm="3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AD14DC-016E-4680-B7F6-2ABB016F9D2C}"/>
              </a:ext>
            </a:extLst>
          </p:cNvPr>
          <p:cNvSpPr txBox="1">
            <a:spLocks/>
          </p:cNvSpPr>
          <p:nvPr/>
        </p:nvSpPr>
        <p:spPr>
          <a:xfrm>
            <a:off x="275422" y="152145"/>
            <a:ext cx="8868578" cy="6034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The value of the transfer package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by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parenthood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status</a:t>
            </a:r>
            <a:endParaRPr lang="en-GB" sz="2400" kern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59DE9BF-5331-4489-BD86-6820EFA5A09B}"/>
              </a:ext>
            </a:extLst>
          </p:cNvPr>
          <p:cNvSpPr txBox="1"/>
          <p:nvPr/>
        </p:nvSpPr>
        <p:spPr>
          <a:xfrm>
            <a:off x="275422" y="755603"/>
            <a:ext cx="82431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Period age-profiles are frequently used to </a:t>
            </a:r>
            <a:r>
              <a:rPr lang="hu-HU" sz="2000" dirty="0" err="1">
                <a:latin typeface="Arial Narrow" panose="020B0606020202030204" pitchFamily="34" charset="0"/>
              </a:rPr>
              <a:t>estimate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en-GB" sz="2000" dirty="0">
                <a:latin typeface="Arial Narrow" panose="020B0606020202030204" pitchFamily="34" charset="0"/>
              </a:rPr>
              <a:t>stocks </a:t>
            </a:r>
            <a:r>
              <a:rPr lang="hu-HU" sz="2000" dirty="0" err="1">
                <a:latin typeface="Arial Narrow" panose="020B0606020202030204" pitchFamily="34" charset="0"/>
              </a:rPr>
              <a:t>generated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en-GB" sz="2000" dirty="0">
                <a:latin typeface="Arial Narrow" panose="020B0606020202030204" pitchFamily="34" charset="0"/>
              </a:rPr>
              <a:t>over </a:t>
            </a:r>
            <a:r>
              <a:rPr lang="hu-HU" sz="2000" dirty="0" err="1">
                <a:latin typeface="Arial Narrow" panose="020B0606020202030204" pitchFamily="34" charset="0"/>
              </a:rPr>
              <a:t>time</a:t>
            </a: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Here we compare </a:t>
            </a:r>
            <a:r>
              <a:rPr lang="hu-HU" sz="2000" dirty="0" err="1">
                <a:latin typeface="Arial Narrow" panose="020B0606020202030204" pitchFamily="34" charset="0"/>
              </a:rPr>
              <a:t>stylized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active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ages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en-GB" sz="2000" dirty="0">
                <a:latin typeface="Arial Narrow" panose="020B0606020202030204" pitchFamily="34" charset="0"/>
              </a:rPr>
              <a:t>of parents and non-parents 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>
                <a:latin typeface="Arial Narrow" panose="020B0606020202030204" pitchFamily="34" charset="0"/>
              </a:rPr>
              <a:t>In </a:t>
            </a:r>
            <a:r>
              <a:rPr lang="hu-HU" sz="2000" dirty="0" err="1">
                <a:latin typeface="Arial Narrow" panose="020B0606020202030204" pitchFamily="34" charset="0"/>
              </a:rPr>
              <a:t>this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way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we measure the transfer cost of parenthood</a:t>
            </a:r>
          </a:p>
          <a:p>
            <a:pPr>
              <a:spcAft>
                <a:spcPts val="600"/>
              </a:spcAft>
            </a:pPr>
            <a:endParaRPr lang="en-GB" sz="2000" b="1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Assumptions</a:t>
            </a:r>
            <a:r>
              <a:rPr lang="hu-HU" sz="2000" dirty="0">
                <a:latin typeface="Arial Narrow" panose="020B0606020202030204" pitchFamily="34" charset="0"/>
              </a:rPr>
              <a:t>:</a:t>
            </a:r>
            <a:endParaRPr lang="en-GB" sz="2000" dirty="0"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000" dirty="0">
                <a:latin typeface="Arial Narrow" panose="020B0606020202030204" pitchFamily="34" charset="0"/>
              </a:rPr>
              <a:t>Period age-profiles stand for lifecycle profiles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000" dirty="0">
                <a:latin typeface="Arial Narrow" panose="020B0606020202030204" pitchFamily="34" charset="0"/>
              </a:rPr>
              <a:t>They are adjusted by growth</a:t>
            </a:r>
            <a:r>
              <a:rPr lang="hu-HU" sz="2000" dirty="0">
                <a:latin typeface="Arial Narrow" panose="020B0606020202030204" pitchFamily="34" charset="0"/>
              </a:rPr>
              <a:t> (g=1.5%),</a:t>
            </a:r>
            <a:r>
              <a:rPr lang="en-GB" sz="2000" dirty="0">
                <a:latin typeface="Arial Narrow" panose="020B0606020202030204" pitchFamily="34" charset="0"/>
              </a:rPr>
              <a:t> mortality </a:t>
            </a:r>
            <a:r>
              <a:rPr lang="hu-HU" sz="2000" dirty="0">
                <a:latin typeface="Arial Narrow" panose="020B0606020202030204" pitchFamily="34" charset="0"/>
              </a:rPr>
              <a:t>(Eurostat </a:t>
            </a:r>
            <a:r>
              <a:rPr lang="hu-HU" sz="2000" i="1" dirty="0" err="1">
                <a:latin typeface="Arial Narrow" panose="020B0606020202030204" pitchFamily="34" charset="0"/>
              </a:rPr>
              <a:t>demo-mlifetable_px</a:t>
            </a:r>
            <a:r>
              <a:rPr lang="hu-HU" sz="2000" dirty="0">
                <a:latin typeface="Arial Narrow" panose="020B0606020202030204" pitchFamily="34" charset="0"/>
              </a:rPr>
              <a:t>) </a:t>
            </a:r>
            <a:r>
              <a:rPr lang="en-GB" sz="2000" dirty="0">
                <a:latin typeface="Arial Narrow" panose="020B0606020202030204" pitchFamily="34" charset="0"/>
              </a:rPr>
              <a:t>and a discount rate</a:t>
            </a:r>
            <a:r>
              <a:rPr lang="hu-HU" sz="2000" dirty="0">
                <a:latin typeface="Arial Narrow" panose="020B0606020202030204" pitchFamily="34" charset="0"/>
              </a:rPr>
              <a:t> (r=5%)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4460768B-6567-4054-BB98-2C04C4D85C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58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68"/>
    </mc:Choice>
    <mc:Fallback>
      <p:transition spd="slow" advTm="4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E506EC0E-2CB1-4924-A3B0-11E1A2743672}"/>
              </a:ext>
            </a:extLst>
          </p:cNvPr>
          <p:cNvSpPr txBox="1">
            <a:spLocks/>
          </p:cNvSpPr>
          <p:nvPr/>
        </p:nvSpPr>
        <p:spPr>
          <a:xfrm>
            <a:off x="0" y="116633"/>
            <a:ext cx="9144000" cy="6034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The value of the transfer package 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in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terms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of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years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of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prime-earning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age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labor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income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by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parenthood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status </a:t>
            </a:r>
            <a:r>
              <a:rPr lang="hu-HU" altLang="hu-HU" sz="2400" kern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by</a:t>
            </a:r>
            <a:r>
              <a:rPr lang="hu-HU" altLang="hu-HU" sz="2400" kern="0" dirty="0">
                <a:solidFill>
                  <a:schemeClr val="tx1"/>
                </a:solidFill>
                <a:latin typeface="Arial Narrow" panose="020B0606020202030204" pitchFamily="34" charset="0"/>
              </a:rPr>
              <a:t> country</a:t>
            </a:r>
            <a:endParaRPr lang="en-GB" sz="2400" kern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19CF639-BD30-4C9D-9987-C9A51E610010}"/>
              </a:ext>
            </a:extLst>
          </p:cNvPr>
          <p:cNvSpPr txBox="1"/>
          <p:nvPr/>
        </p:nvSpPr>
        <p:spPr>
          <a:xfrm>
            <a:off x="313289" y="6433590"/>
            <a:ext cx="860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kern="0" dirty="0">
                <a:latin typeface="Arial Narrow" panose="020B0606020202030204" pitchFamily="34" charset="0"/>
              </a:rPr>
              <a:t>Source: authors’ calculation.</a:t>
            </a:r>
          </a:p>
        </p:txBody>
      </p:sp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C789DCB4-FA84-4B11-8107-2AA1EA638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34763"/>
              </p:ext>
            </p:extLst>
          </p:nvPr>
        </p:nvGraphicFramePr>
        <p:xfrm>
          <a:off x="313289" y="1398883"/>
          <a:ext cx="7866046" cy="50318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496">
                  <a:extLst>
                    <a:ext uri="{9D8B030D-6E8A-4147-A177-3AD203B41FA5}">
                      <a16:colId xmlns:a16="http://schemas.microsoft.com/office/drawing/2014/main" val="1770495827"/>
                    </a:ext>
                  </a:extLst>
                </a:gridCol>
                <a:gridCol w="890496">
                  <a:extLst>
                    <a:ext uri="{9D8B030D-6E8A-4147-A177-3AD203B41FA5}">
                      <a16:colId xmlns:a16="http://schemas.microsoft.com/office/drawing/2014/main" val="3726427016"/>
                    </a:ext>
                  </a:extLst>
                </a:gridCol>
                <a:gridCol w="890496">
                  <a:extLst>
                    <a:ext uri="{9D8B030D-6E8A-4147-A177-3AD203B41FA5}">
                      <a16:colId xmlns:a16="http://schemas.microsoft.com/office/drawing/2014/main" val="2915437848"/>
                    </a:ext>
                  </a:extLst>
                </a:gridCol>
                <a:gridCol w="890496">
                  <a:extLst>
                    <a:ext uri="{9D8B030D-6E8A-4147-A177-3AD203B41FA5}">
                      <a16:colId xmlns:a16="http://schemas.microsoft.com/office/drawing/2014/main" val="3764139689"/>
                    </a:ext>
                  </a:extLst>
                </a:gridCol>
                <a:gridCol w="890496">
                  <a:extLst>
                    <a:ext uri="{9D8B030D-6E8A-4147-A177-3AD203B41FA5}">
                      <a16:colId xmlns:a16="http://schemas.microsoft.com/office/drawing/2014/main" val="3358164127"/>
                    </a:ext>
                  </a:extLst>
                </a:gridCol>
                <a:gridCol w="890496">
                  <a:extLst>
                    <a:ext uri="{9D8B030D-6E8A-4147-A177-3AD203B41FA5}">
                      <a16:colId xmlns:a16="http://schemas.microsoft.com/office/drawing/2014/main" val="1925999118"/>
                    </a:ext>
                  </a:extLst>
                </a:gridCol>
                <a:gridCol w="890496">
                  <a:extLst>
                    <a:ext uri="{9D8B030D-6E8A-4147-A177-3AD203B41FA5}">
                      <a16:colId xmlns:a16="http://schemas.microsoft.com/office/drawing/2014/main" val="2702413115"/>
                    </a:ext>
                  </a:extLst>
                </a:gridCol>
                <a:gridCol w="1632574">
                  <a:extLst>
                    <a:ext uri="{9D8B030D-6E8A-4147-A177-3AD203B41FA5}">
                      <a16:colId xmlns:a16="http://schemas.microsoft.com/office/drawing/2014/main" val="3261723960"/>
                    </a:ext>
                  </a:extLst>
                </a:gridCol>
              </a:tblGrid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Non-</a:t>
                      </a:r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parents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Parents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Parents</a:t>
                      </a:r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 / Non-</a:t>
                      </a:r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parents</a:t>
                      </a:r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992370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Familial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Public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Familial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Public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219314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Belgium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-9.3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-7.9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-15.8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301568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Bulgaria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0.2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-7.4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-7.2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-6.4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-13.2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065051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Germany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0.1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-7.1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-8.0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-5.5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-13.5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1.9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701189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Denmark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-7.4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-9.2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-17.7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2.4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323528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Estonia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-7.8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-7.0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-6.9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-13.8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650478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Spain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-7.0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-5.7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-13.9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2.0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566720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Finland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-8.2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-9.2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-9.1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-18.3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2.2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036597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France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0.0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-8.2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-8.6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-15.3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1.9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823670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Hungary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-10.7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-11.0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-15.9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582116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Lithuania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-8.3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-8.7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-15.4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30769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Latvia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-0.9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-5.4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-6.3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-4.7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-11.2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519896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Poland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-8.2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-8.4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-6.6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-15.3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5865864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Sweden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-0.1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-7.8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-7.8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-16.6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529654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UK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0.0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-7.4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-10.7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-4.5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-15.2</a:t>
                      </a:r>
                      <a:endParaRPr lang="hu-HU" sz="18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2.0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099314"/>
                  </a:ext>
                </a:extLst>
              </a:tr>
              <a:tr h="295993">
                <a:tc>
                  <a:txBody>
                    <a:bodyPr/>
                    <a:lstStyle/>
                    <a:p>
                      <a:pPr algn="l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EU14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0.0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-7.7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-7.7</a:t>
                      </a:r>
                      <a:endParaRPr lang="hu-HU" sz="1800" b="1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-8.6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-6.0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-14.6</a:t>
                      </a:r>
                      <a:endParaRPr lang="hu-HU" sz="1800" b="1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u-HU" sz="1800" u="none" strike="noStrike" dirty="0">
                          <a:effectLst/>
                          <a:latin typeface="Arial Narrow" panose="020B0606020202030204" pitchFamily="34" charset="0"/>
                        </a:rPr>
                        <a:t>1.9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645090"/>
                  </a:ext>
                </a:extLst>
              </a:tr>
            </a:tbl>
          </a:graphicData>
        </a:graphic>
      </p:graphicFrame>
      <p:sp>
        <p:nvSpPr>
          <p:cNvPr id="12" name="Ellipszis 11">
            <a:extLst>
              <a:ext uri="{FF2B5EF4-FFF2-40B4-BE49-F238E27FC236}">
                <a16:creationId xmlns:a16="http://schemas.microsoft.com/office/drawing/2014/main" id="{ACC9F290-779A-4DBE-90D8-836A288661E6}"/>
              </a:ext>
            </a:extLst>
          </p:cNvPr>
          <p:cNvSpPr/>
          <p:nvPr/>
        </p:nvSpPr>
        <p:spPr>
          <a:xfrm>
            <a:off x="6984124" y="6074550"/>
            <a:ext cx="914400" cy="394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386BC6D6-9FC8-48F1-ADCC-2DDD4C324B1E}"/>
              </a:ext>
            </a:extLst>
          </p:cNvPr>
          <p:cNvSpPr/>
          <p:nvPr/>
        </p:nvSpPr>
        <p:spPr>
          <a:xfrm>
            <a:off x="6984124" y="4273189"/>
            <a:ext cx="914400" cy="394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DDB9B91F-335B-4791-AECE-54E381BDF5B0}"/>
              </a:ext>
            </a:extLst>
          </p:cNvPr>
          <p:cNvSpPr/>
          <p:nvPr/>
        </p:nvSpPr>
        <p:spPr>
          <a:xfrm>
            <a:off x="6984124" y="2823405"/>
            <a:ext cx="914400" cy="394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46F5DEB8-90B7-4583-A17F-D1AEF7B1ED93}"/>
              </a:ext>
            </a:extLst>
          </p:cNvPr>
          <p:cNvSpPr/>
          <p:nvPr/>
        </p:nvSpPr>
        <p:spPr>
          <a:xfrm>
            <a:off x="1473475" y="6049222"/>
            <a:ext cx="914400" cy="394395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FB5585E2-035E-475B-9D70-B0503AD5B9A7}"/>
              </a:ext>
            </a:extLst>
          </p:cNvPr>
          <p:cNvSpPr/>
          <p:nvPr/>
        </p:nvSpPr>
        <p:spPr>
          <a:xfrm>
            <a:off x="3273405" y="6051760"/>
            <a:ext cx="914400" cy="394395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F94F08E7-1BD0-4B67-B9D4-FBF5AE950EE3}"/>
              </a:ext>
            </a:extLst>
          </p:cNvPr>
          <p:cNvSpPr/>
          <p:nvPr/>
        </p:nvSpPr>
        <p:spPr>
          <a:xfrm>
            <a:off x="4187805" y="6052840"/>
            <a:ext cx="914400" cy="394395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47700077-63BE-45AB-B4C0-A5CC221CEB79}"/>
              </a:ext>
            </a:extLst>
          </p:cNvPr>
          <p:cNvSpPr/>
          <p:nvPr/>
        </p:nvSpPr>
        <p:spPr>
          <a:xfrm>
            <a:off x="5997040" y="6036369"/>
            <a:ext cx="914400" cy="394395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7E328809-5C8A-4050-9624-7DABFED86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56"/>
    </mc:Choice>
    <mc:Fallback>
      <p:transition spd="slow" advTm="20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C78D46D-141B-4FEF-BD49-0CECAE03AD78}"/>
              </a:ext>
            </a:extLst>
          </p:cNvPr>
          <p:cNvSpPr txBox="1"/>
          <p:nvPr/>
        </p:nvSpPr>
        <p:spPr>
          <a:xfrm flipH="1">
            <a:off x="188938" y="429658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Excess transfer burden as a tax on child-raising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AAEFB7F-B7A0-4EFB-A918-78F6B14839D0}"/>
              </a:ext>
            </a:extLst>
          </p:cNvPr>
          <p:cNvSpPr txBox="1"/>
          <p:nvPr/>
        </p:nvSpPr>
        <p:spPr>
          <a:xfrm>
            <a:off x="188938" y="891323"/>
            <a:ext cx="89550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Social policies (such as child-related benefits or pensions) are frequently shown to affect fertility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Such effects are usually found to be weak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We argue that the very reason which such effects are weak for is a driver of extensive redistribution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We apply a taxation framework to capture two effects at once: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	fertility response and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	redistribution by parenthood status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1C4D37D5-67D0-478B-91D5-CA0495BAF7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58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51"/>
    </mc:Choice>
    <mc:Fallback>
      <p:transition spd="slow" advTm="85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AF1503F-304F-44C3-A0F3-3073DDA68B85}"/>
              </a:ext>
            </a:extLst>
          </p:cNvPr>
          <p:cNvSpPr txBox="1"/>
          <p:nvPr/>
        </p:nvSpPr>
        <p:spPr>
          <a:xfrm flipH="1">
            <a:off x="188938" y="429658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latin typeface="Arial Narrow" panose="020B0606020202030204" pitchFamily="34" charset="0"/>
              </a:rPr>
              <a:t>Contd</a:t>
            </a:r>
            <a:r>
              <a:rPr lang="hu-HU" sz="2400" b="1" dirty="0">
                <a:latin typeface="Arial Narrow" panose="020B0606020202030204" pitchFamily="34" charset="0"/>
              </a:rPr>
              <a:t>.</a:t>
            </a:r>
            <a:r>
              <a:rPr lang="en-GB" sz="24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A99B63F-61E2-441C-8651-5ADDD27CC1BF}"/>
              </a:ext>
            </a:extLst>
          </p:cNvPr>
          <p:cNvSpPr txBox="1"/>
          <p:nvPr/>
        </p:nvSpPr>
        <p:spPr>
          <a:xfrm>
            <a:off x="188938" y="891323"/>
            <a:ext cx="895506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Effects of social policies depend on price elasticities: 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	if demand for children is elastic with respect to the net cost of child raising: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		fertility response will be strong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		taxes collected (and the </a:t>
            </a:r>
            <a:r>
              <a:rPr lang="en-US" sz="2000" dirty="0">
                <a:latin typeface="Arial Narrow" panose="020B0606020202030204" pitchFamily="34" charset="0"/>
              </a:rPr>
              <a:t>resulting redistribution by parenthood status) will be small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	if demand is inelastic: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		fertility response will be moderate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		redistribution from parents to nonparents will be strong (heavy taxes will be collected)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In other words: the very fact that fertility responses to taxing children are small implies that the redistributive effect is large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E00FE8B7-A133-4B06-B9B7-05D3B18B3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26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7"/>
    </mc:Choice>
    <mc:Fallback>
      <p:transition spd="slow" advTm="5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6AD7847-81B7-4125-8CB4-657876A7DA8E}"/>
              </a:ext>
            </a:extLst>
          </p:cNvPr>
          <p:cNvSpPr txBox="1"/>
          <p:nvPr/>
        </p:nvSpPr>
        <p:spPr>
          <a:xfrm flipH="1">
            <a:off x="188938" y="26589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 Narrow" panose="020B0606020202030204" pitchFamily="34" charset="0"/>
              </a:rPr>
              <a:t>Conclusions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2CED8A7-D7FD-4CEB-8493-0FE8C6C6493A}"/>
              </a:ext>
            </a:extLst>
          </p:cNvPr>
          <p:cNvSpPr txBox="1"/>
          <p:nvPr/>
        </p:nvSpPr>
        <p:spPr>
          <a:xfrm>
            <a:off x="177921" y="488254"/>
            <a:ext cx="895506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The overall transfer-burden in working age is </a:t>
            </a:r>
            <a:r>
              <a:rPr lang="hu-HU" sz="2000" dirty="0">
                <a:latin typeface="Arial Narrow" panose="020B0606020202030204" pitchFamily="34" charset="0"/>
              </a:rPr>
              <a:t>almost</a:t>
            </a:r>
            <a:r>
              <a:rPr lang="en-GB" sz="2000" dirty="0">
                <a:latin typeface="Arial Narrow" panose="020B0606020202030204" pitchFamily="34" charset="0"/>
              </a:rPr>
              <a:t> twice as large on parents than on non-parents in today’s Europe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This asymmetry is not reflected in the eligibility rules of public pension and health care systems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Such circumstances create the conditions of redistribution between parental and non</a:t>
            </a:r>
            <a:r>
              <a:rPr lang="hu-HU" sz="2000" dirty="0">
                <a:latin typeface="Arial Narrow" panose="020B0606020202030204" pitchFamily="34" charset="0"/>
              </a:rPr>
              <a:t>-</a:t>
            </a:r>
            <a:r>
              <a:rPr lang="en-GB" sz="2000" dirty="0">
                <a:latin typeface="Arial Narrow" panose="020B0606020202030204" pitchFamily="34" charset="0"/>
              </a:rPr>
              <a:t>parental lifecycles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The frequently observed small magnitude of fertility effects of social policy may well go hand in hand with large scale redistribution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4F23E760-6C02-485F-A490-A03F063D2E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24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63"/>
    </mc:Choice>
    <mc:Fallback>
      <p:transition spd="slow" advTm="4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38889B2-0F75-40E7-9EE9-D31673BB454D}"/>
              </a:ext>
            </a:extLst>
          </p:cNvPr>
          <p:cNvSpPr txBox="1"/>
          <p:nvPr/>
        </p:nvSpPr>
        <p:spPr>
          <a:xfrm flipH="1">
            <a:off x="188938" y="0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latin typeface="Arial Narrow" panose="020B0606020202030204" pitchFamily="34" charset="0"/>
              </a:rPr>
              <a:t>Contd</a:t>
            </a:r>
            <a:r>
              <a:rPr lang="hu-HU" sz="2400" b="1" dirty="0">
                <a:latin typeface="Arial Narrow" panose="020B0606020202030204" pitchFamily="34" charset="0"/>
              </a:rPr>
              <a:t>.</a:t>
            </a:r>
            <a:endParaRPr lang="en-GB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3ECB53-79E9-4C10-A323-4609E4C67839}"/>
              </a:ext>
            </a:extLst>
          </p:cNvPr>
          <p:cNvSpPr txBox="1"/>
          <p:nvPr/>
        </p:nvSpPr>
        <p:spPr>
          <a:xfrm>
            <a:off x="188938" y="461665"/>
            <a:ext cx="895506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Taxing price inelastic activities minimise deadweight loss 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So, if demand for children is inelastic it would be „efficient” to tax child raising 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It is society’s choice to what extent it actually wants to see child raising being taxed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>
                <a:latin typeface="Arial Narrow" panose="020B0606020202030204" pitchFamily="34" charset="0"/>
              </a:rPr>
              <a:t>S</a:t>
            </a:r>
            <a:r>
              <a:rPr lang="en-US" sz="2000" dirty="0" err="1">
                <a:latin typeface="Arial Narrow" panose="020B0606020202030204" pitchFamily="34" charset="0"/>
              </a:rPr>
              <a:t>ince</a:t>
            </a:r>
            <a:r>
              <a:rPr lang="en-US" sz="2000" dirty="0">
                <a:latin typeface="Arial Narrow" panose="020B0606020202030204" pitchFamily="34" charset="0"/>
              </a:rPr>
              <a:t> parenthood status changes over the lifecycle policy conclusion have to be carefully derived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This paper compared synthetic parents with synthetic non-parents</a:t>
            </a:r>
            <a:r>
              <a:rPr lang="hu-HU" sz="2000" dirty="0">
                <a:latin typeface="Arial Narrow" panose="020B0606020202030204" pitchFamily="34" charset="0"/>
              </a:rPr>
              <a:t>, </a:t>
            </a:r>
            <a:r>
              <a:rPr lang="hu-HU" sz="2000" dirty="0" err="1">
                <a:latin typeface="Arial Narrow" panose="020B0606020202030204" pitchFamily="34" charset="0"/>
              </a:rPr>
              <a:t>not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actual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parents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with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actual</a:t>
            </a:r>
            <a:r>
              <a:rPr lang="hu-HU" sz="2000" dirty="0">
                <a:latin typeface="Arial Narrow" panose="020B0606020202030204" pitchFamily="34" charset="0"/>
              </a:rPr>
              <a:t> non-</a:t>
            </a:r>
            <a:r>
              <a:rPr lang="hu-HU" sz="2000" dirty="0" err="1">
                <a:latin typeface="Arial Narrow" panose="020B0606020202030204" pitchFamily="34" charset="0"/>
              </a:rPr>
              <a:t>parents</a:t>
            </a: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>
                <a:latin typeface="Arial Narrow" panose="020B0606020202030204" pitchFamily="34" charset="0"/>
              </a:rPr>
              <a:t>O</a:t>
            </a:r>
            <a:r>
              <a:rPr lang="en-GB" sz="2000" dirty="0">
                <a:latin typeface="Arial Narrow" panose="020B0606020202030204" pitchFamily="34" charset="0"/>
              </a:rPr>
              <a:t>ne reasonable way to internalise net benefits could be cash or kind compensatory policies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such as child benefits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child care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public education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but also  child-related pensions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However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these  policies ought not to be seen as pro-natalist but rather as compensatory: a compensation of current anti-natalist policies taxing the activity of child raising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The question is not whether pro-natalist policies are effective but w</a:t>
            </a:r>
            <a:r>
              <a:rPr lang="hu-HU" sz="2000" dirty="0">
                <a:latin typeface="Arial Narrow" panose="020B0606020202030204" pitchFamily="34" charset="0"/>
              </a:rPr>
              <a:t>h</a:t>
            </a:r>
            <a:r>
              <a:rPr lang="en-US" sz="2000" dirty="0">
                <a:latin typeface="Arial Narrow" panose="020B0606020202030204" pitchFamily="34" charset="0"/>
              </a:rPr>
              <a:t>ether they are pro-natalist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5A738F1E-ABFD-400C-8AD5-8592AB15B3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21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64"/>
    </mc:Choice>
    <mc:Fallback>
      <p:transition spd="slow" advTm="8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33943" y="3259677"/>
            <a:ext cx="5673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err="1"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dirty="0" err="1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dirty="0" err="1"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dirty="0" err="1">
                <a:latin typeface="Times New Roman" pitchFamily="18" charset="0"/>
                <a:cs typeface="Times New Roman" pitchFamily="18" charset="0"/>
              </a:rPr>
              <a:t>attention</a:t>
            </a:r>
            <a:r>
              <a:rPr lang="hu-HU" sz="36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CF43E0C-391C-4748-99DC-799568B71C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29" y="4687746"/>
            <a:ext cx="267017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90026C41-E767-4BDF-BE38-159827C102A4}"/>
              </a:ext>
            </a:extLst>
          </p:cNvPr>
          <p:cNvSpPr/>
          <p:nvPr/>
        </p:nvSpPr>
        <p:spPr>
          <a:xfrm>
            <a:off x="0" y="107396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See the paper at:</a:t>
            </a:r>
          </a:p>
          <a:p>
            <a:pPr algn="ctr"/>
            <a:r>
              <a:rPr lang="en-US" sz="2400" dirty="0">
                <a:latin typeface="Arial Narrow" panose="020B0606020202030204" pitchFamily="34" charset="0"/>
                <a:hlinkClick r:id="rId5"/>
              </a:rPr>
              <a:t>http://ntaccounts.org/doc/repository/CEDA2020%20Gal.pdf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ED6CD91F-F609-41DE-8A5D-89B0F66AC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6"/>
    </mc:Choice>
    <mc:Fallback>
      <p:transition spd="slow" advTm="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4DA8491-964E-483C-866C-975A98F53127}"/>
              </a:ext>
            </a:extLst>
          </p:cNvPr>
          <p:cNvSpPr txBox="1"/>
          <p:nvPr/>
        </p:nvSpPr>
        <p:spPr>
          <a:xfrm flipH="1">
            <a:off x="188938" y="429658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Arial Narrow" panose="020B0606020202030204" pitchFamily="34" charset="0"/>
              </a:rPr>
              <a:t>Structure</a:t>
            </a:r>
            <a:r>
              <a:rPr lang="hu-HU" sz="2400" dirty="0">
                <a:latin typeface="Arial Narrow" panose="020B0606020202030204" pitchFamily="34" charset="0"/>
              </a:rPr>
              <a:t> of </a:t>
            </a:r>
            <a:r>
              <a:rPr lang="hu-HU" sz="2400" dirty="0" err="1">
                <a:latin typeface="Arial Narrow" panose="020B0606020202030204" pitchFamily="34" charset="0"/>
              </a:rPr>
              <a:t>the</a:t>
            </a:r>
            <a:r>
              <a:rPr lang="hu-HU" sz="2400" dirty="0">
                <a:latin typeface="Arial Narrow" panose="020B0606020202030204" pitchFamily="34" charset="0"/>
              </a:rPr>
              <a:t> </a:t>
            </a:r>
            <a:r>
              <a:rPr lang="hu-HU" sz="2400" dirty="0" err="1">
                <a:latin typeface="Arial Narrow" panose="020B0606020202030204" pitchFamily="34" charset="0"/>
              </a:rPr>
              <a:t>presentation</a:t>
            </a:r>
            <a:endParaRPr lang="en-GB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D1B4BB4-2C8D-4A7F-B34E-8B369A2E9C68}"/>
              </a:ext>
            </a:extLst>
          </p:cNvPr>
          <p:cNvSpPr txBox="1"/>
          <p:nvPr/>
        </p:nvSpPr>
        <p:spPr>
          <a:xfrm>
            <a:off x="188938" y="891323"/>
            <a:ext cx="876612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We compare the transfer burden</a:t>
            </a:r>
            <a:r>
              <a:rPr lang="hu-HU" sz="2000" dirty="0">
                <a:latin typeface="Arial Narrow" panose="020B0606020202030204" pitchFamily="34" charset="0"/>
              </a:rPr>
              <a:t>s</a:t>
            </a:r>
            <a:r>
              <a:rPr lang="en-US" sz="2000" dirty="0">
                <a:latin typeface="Arial Narrow" panose="020B0606020202030204" pitchFamily="34" charset="0"/>
              </a:rPr>
              <a:t> of working age parents and non-parents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We find a major asymmetry between the two groups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We argue that our results are consistent with the frequently demonstrated small fertility effects of social policy: if behavioural effects are limited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redistribution will be large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 Narrow" panose="020B0606020202030204" pitchFamily="34" charset="0"/>
              </a:rPr>
              <a:t>Finally</a:t>
            </a:r>
            <a:r>
              <a:rPr lang="hu-HU" sz="2000" dirty="0">
                <a:latin typeface="Arial Narrow" panose="020B0606020202030204" pitchFamily="34" charset="0"/>
              </a:rPr>
              <a:t>,</a:t>
            </a:r>
            <a:r>
              <a:rPr lang="en-GB" sz="2000" dirty="0">
                <a:latin typeface="Arial Narrow" panose="020B0606020202030204" pitchFamily="34" charset="0"/>
              </a:rPr>
              <a:t> we provide some policy conclusions</a:t>
            </a: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A92C4130-A3E7-45F1-A9F7-C1BEE884B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40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9"/>
    </mc:Choice>
    <mc:Fallback>
      <p:transition spd="slow" advTm="3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82734B8C-2935-4F2A-9491-86ED44F7E639}"/>
              </a:ext>
            </a:extLst>
          </p:cNvPr>
          <p:cNvSpPr txBox="1"/>
          <p:nvPr/>
        </p:nvSpPr>
        <p:spPr>
          <a:xfrm flipH="1">
            <a:off x="188937" y="349757"/>
            <a:ext cx="861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Per capita age profiles of net public and familial transfers in 14 European countries</a:t>
            </a:r>
            <a:r>
              <a:rPr lang="hu-HU" sz="2400" b="1" dirty="0">
                <a:latin typeface="Arial Narrow" panose="020B0606020202030204" pitchFamily="34" charset="0"/>
              </a:rPr>
              <a:t>,</a:t>
            </a:r>
            <a:r>
              <a:rPr lang="en-US" sz="2400" b="1" dirty="0">
                <a:latin typeface="Arial Narrow" panose="020B0606020202030204" pitchFamily="34" charset="0"/>
              </a:rPr>
              <a:t> 20</a:t>
            </a:r>
            <a:r>
              <a:rPr lang="hu-HU" sz="2400" b="1" dirty="0">
                <a:latin typeface="Arial Narrow" panose="020B0606020202030204" pitchFamily="34" charset="0"/>
              </a:rPr>
              <a:t>00s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A28D33C-1476-4D84-B307-6534ED30F773}"/>
              </a:ext>
            </a:extLst>
          </p:cNvPr>
          <p:cNvSpPr txBox="1"/>
          <p:nvPr/>
        </p:nvSpPr>
        <p:spPr>
          <a:xfrm>
            <a:off x="188938" y="5677246"/>
            <a:ext cx="8955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latin typeface="Arial Narrow" panose="020B0606020202030204" pitchFamily="34" charset="0"/>
              </a:rPr>
              <a:t>Source: Authors’ computations based on </a:t>
            </a:r>
            <a:r>
              <a:rPr lang="en-US" sz="1400" i="1" dirty="0" err="1">
                <a:latin typeface="Arial Narrow" panose="020B0606020202030204" pitchFamily="34" charset="0"/>
              </a:rPr>
              <a:t>Istenic</a:t>
            </a:r>
            <a:r>
              <a:rPr lang="en-US" sz="1400" i="1" dirty="0">
                <a:latin typeface="Arial Narrow" panose="020B0606020202030204" pitchFamily="34" charset="0"/>
              </a:rPr>
              <a:t> et al (2016) and </a:t>
            </a:r>
            <a:r>
              <a:rPr lang="en-US" sz="1400" i="1" dirty="0" err="1">
                <a:latin typeface="Arial Narrow" panose="020B0606020202030204" pitchFamily="34" charset="0"/>
              </a:rPr>
              <a:t>Vargha</a:t>
            </a:r>
            <a:r>
              <a:rPr lang="en-US" sz="1400" i="1" dirty="0">
                <a:latin typeface="Arial Narrow" panose="020B0606020202030204" pitchFamily="34" charset="0"/>
              </a:rPr>
              <a:t> et al (2016).</a:t>
            </a:r>
          </a:p>
          <a:p>
            <a:pPr>
              <a:spcAft>
                <a:spcPts val="600"/>
              </a:spcAft>
            </a:pPr>
            <a:r>
              <a:rPr lang="en-US" sz="1400" i="1" dirty="0">
                <a:latin typeface="Arial Narrow" panose="020B0606020202030204" pitchFamily="34" charset="0"/>
              </a:rPr>
              <a:t>Note: </a:t>
            </a:r>
            <a:r>
              <a:rPr lang="en-US" sz="1400" i="1" dirty="0" err="1">
                <a:latin typeface="Arial Narrow" panose="020B0606020202030204" pitchFamily="34" charset="0"/>
              </a:rPr>
              <a:t>Fami</a:t>
            </a:r>
            <a:r>
              <a:rPr lang="hu-HU" sz="1400" i="1">
                <a:latin typeface="Arial Narrow" panose="020B0606020202030204" pitchFamily="34" charset="0"/>
              </a:rPr>
              <a:t>l</a:t>
            </a:r>
            <a:r>
              <a:rPr lang="en-US" sz="1400" i="1">
                <a:latin typeface="Arial Narrow" panose="020B0606020202030204" pitchFamily="34" charset="0"/>
              </a:rPr>
              <a:t>ial</a:t>
            </a:r>
            <a:r>
              <a:rPr lang="en-US" sz="1400" i="1" dirty="0">
                <a:latin typeface="Arial Narrow" panose="020B0606020202030204" pitchFamily="34" charset="0"/>
              </a:rPr>
              <a:t> transfers include both cash and time.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814DFE3-D2F3-4705-9D88-FA4CEA906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0754"/>
            <a:ext cx="8806648" cy="4360730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2D2D4CCF-D0CF-4B1A-83DC-5FB74124C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71"/>
    </mc:Choice>
    <mc:Fallback>
      <p:transition spd="slow" advTm="4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DBB3ED7-D24B-4749-A5B4-65B7787F5E96}"/>
              </a:ext>
            </a:extLst>
          </p:cNvPr>
          <p:cNvSpPr txBox="1"/>
          <p:nvPr/>
        </p:nvSpPr>
        <p:spPr>
          <a:xfrm>
            <a:off x="264405" y="253388"/>
            <a:ext cx="887959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 Narrow" panose="020B0606020202030204" pitchFamily="34" charset="0"/>
              </a:rPr>
              <a:t>Some notes and observations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Public transfers clearly distinguish between three overlapping age-groups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Familial transfers appear to be almost exclusively two-generational: parents give to children; the balance for older people converges to zero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In effect, older age-groups are absent from the inter-age familial net transfer mechanism</a:t>
            </a:r>
          </a:p>
          <a:p>
            <a:pPr>
              <a:spcAft>
                <a:spcPts val="600"/>
              </a:spcAft>
            </a:pPr>
            <a:endParaRPr lang="hu-HU" sz="2400" b="1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The macro-level analysis makes a strong case: familial transfers are fully parental transfers without the participation of non-parents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However, a strong case is not evidence: many working-age transfers may come from non-parents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Parents and non-parents have to be separated at the micro level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3DA7922-6BBD-45AB-BB76-082356401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418" y="0"/>
            <a:ext cx="1685581" cy="958467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12512D76-8655-4D9F-AACF-B83C02E570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45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87"/>
    </mc:Choice>
    <mc:Fallback>
      <p:transition spd="slow" advTm="7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0495BA6-AC3B-407A-B786-190458270590}"/>
              </a:ext>
            </a:extLst>
          </p:cNvPr>
          <p:cNvSpPr txBox="1"/>
          <p:nvPr/>
        </p:nvSpPr>
        <p:spPr>
          <a:xfrm flipH="1">
            <a:off x="188938" y="198825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Who is a parent?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B2103CE-9ADC-4E2F-849A-70BD6E854637}"/>
              </a:ext>
            </a:extLst>
          </p:cNvPr>
          <p:cNvSpPr txBox="1"/>
          <p:nvPr/>
        </p:nvSpPr>
        <p:spPr>
          <a:xfrm>
            <a:off x="188938" y="891323"/>
            <a:ext cx="8955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In the everyday use of the word parenthood refers to an irreversible status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Once a parent, always a parent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However, child-raising is just a section of the lifecycle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Parenthood never ends but the period of supporting children does 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This is in line with the definition of parenthood in the surveys used here; neither EU-SILC, nor HBSs nor EHIS include information on completed fertility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Parenthood is represented by parents who happened to cohabit with children in the base year</a:t>
            </a:r>
          </a:p>
        </p:txBody>
      </p:sp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E44380AA-495A-4E32-986F-6B54AD850D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87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08"/>
    </mc:Choice>
    <mc:Fallback>
      <p:transition spd="slow" advTm="6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5AEA0A8-B338-4825-906F-FCF413CF2AD5}"/>
              </a:ext>
            </a:extLst>
          </p:cNvPr>
          <p:cNvSpPr txBox="1"/>
          <p:nvPr/>
        </p:nvSpPr>
        <p:spPr>
          <a:xfrm flipH="1">
            <a:off x="188938" y="198825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Consequences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BB87F07-E60F-49F8-A5BA-045099BD81B2}"/>
              </a:ext>
            </a:extLst>
          </p:cNvPr>
          <p:cNvSpPr txBox="1"/>
          <p:nvPr/>
        </p:nvSpPr>
        <p:spPr>
          <a:xfrm>
            <a:off x="188938" y="891323"/>
            <a:ext cx="895506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Cohabitation-based parenthood has no consequences </a:t>
            </a:r>
            <a:r>
              <a:rPr lang="hu-HU" sz="2000" dirty="0" err="1">
                <a:latin typeface="Arial Narrow" panose="020B0606020202030204" pitchFamily="34" charset="0"/>
              </a:rPr>
              <a:t>on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the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separati</a:t>
            </a:r>
            <a:r>
              <a:rPr lang="hu-HU" sz="2000" dirty="0">
                <a:latin typeface="Arial Narrow" panose="020B0606020202030204" pitchFamily="34" charset="0"/>
              </a:rPr>
              <a:t>o</a:t>
            </a:r>
            <a:r>
              <a:rPr lang="en-US" sz="2000" dirty="0">
                <a:latin typeface="Arial Narrow" panose="020B0606020202030204" pitchFamily="34" charset="0"/>
              </a:rPr>
              <a:t>n</a:t>
            </a:r>
            <a:r>
              <a:rPr lang="hu-HU" sz="2000" dirty="0">
                <a:latin typeface="Arial Narrow" panose="020B0606020202030204" pitchFamily="34" charset="0"/>
              </a:rPr>
              <a:t> of</a:t>
            </a:r>
            <a:r>
              <a:rPr lang="en-US" sz="2000" dirty="0">
                <a:latin typeface="Arial Narrow" panose="020B0606020202030204" pitchFamily="34" charset="0"/>
              </a:rPr>
              <a:t> public transfers by parenthood status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Child-related benefits are always paid to cohabiting parents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However, there are consequences for familial transfers: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Arial Narrow" panose="020B0606020202030204" pitchFamily="34" charset="0"/>
              </a:rPr>
              <a:t>going by this definition, divorced parents and non-cohabiting old parents are not parents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      they can provide only inter-household transfers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>
                <a:latin typeface="Arial Narrow" panose="020B0606020202030204" pitchFamily="34" charset="0"/>
              </a:rPr>
              <a:t>      </a:t>
            </a:r>
            <a:r>
              <a:rPr lang="en-US" sz="2000" dirty="0">
                <a:latin typeface="Arial Narrow" panose="020B0606020202030204" pitchFamily="34" charset="0"/>
              </a:rPr>
              <a:t>in contrast, foster parents are parents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as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long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as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they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choose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to</a:t>
            </a:r>
            <a:r>
              <a:rPr lang="hu-HU" sz="2000" dirty="0">
                <a:latin typeface="Arial Narrow" panose="020B0606020202030204" pitchFamily="34" charset="0"/>
              </a:rPr>
              <a:t> be </a:t>
            </a:r>
            <a:r>
              <a:rPr lang="hu-HU" sz="2000" dirty="0" err="1">
                <a:latin typeface="Arial Narrow" panose="020B0606020202030204" pitchFamily="34" charset="0"/>
              </a:rPr>
              <a:t>one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Arial Narrow" panose="020B0606020202030204" pitchFamily="34" charset="0"/>
              </a:rPr>
              <a:t>parenthood is age-related; its frequency first grows and then decreases by age: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      beyond working age there are only small, selected minorities co-residing with their children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87BA7BF2-A18D-4521-8229-C6D1F7915E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45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07"/>
    </mc:Choice>
    <mc:Fallback>
      <p:transition spd="slow" advTm="14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ECBF2A8-5F64-486E-A046-3ACE21C2CF5F}"/>
              </a:ext>
            </a:extLst>
          </p:cNvPr>
          <p:cNvSpPr txBox="1"/>
          <p:nvPr/>
        </p:nvSpPr>
        <p:spPr>
          <a:xfrm flipH="1">
            <a:off x="188938" y="198825"/>
            <a:ext cx="782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Con</a:t>
            </a:r>
            <a:r>
              <a:rPr lang="hu-HU" sz="2400" b="1" dirty="0" err="1">
                <a:latin typeface="Arial Narrow" panose="020B0606020202030204" pitchFamily="34" charset="0"/>
              </a:rPr>
              <a:t>td</a:t>
            </a:r>
            <a:r>
              <a:rPr lang="hu-HU" sz="2400" b="1" dirty="0">
                <a:latin typeface="Arial Narrow" panose="020B0606020202030204" pitchFamily="34" charset="0"/>
              </a:rPr>
              <a:t>.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AAA5A34-B5F4-43E5-A55D-8318E0480724}"/>
              </a:ext>
            </a:extLst>
          </p:cNvPr>
          <p:cNvSpPr txBox="1"/>
          <p:nvPr/>
        </p:nvSpPr>
        <p:spPr>
          <a:xfrm>
            <a:off x="188938" y="891323"/>
            <a:ext cx="895506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000" dirty="0" err="1">
                <a:latin typeface="Arial Narrow" panose="020B0606020202030204" pitchFamily="34" charset="0"/>
              </a:rPr>
              <a:t>We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cannot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distinguish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between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parental</a:t>
            </a:r>
            <a:r>
              <a:rPr lang="hu-HU" sz="2000" dirty="0">
                <a:latin typeface="Arial Narrow" panose="020B0606020202030204" pitchFamily="34" charset="0"/>
              </a:rPr>
              <a:t> and non-</a:t>
            </a:r>
            <a:r>
              <a:rPr lang="hu-HU" sz="2000" dirty="0" err="1">
                <a:latin typeface="Arial Narrow" panose="020B0606020202030204" pitchFamily="34" charset="0"/>
              </a:rPr>
              <a:t>parental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hu-HU" sz="2000" dirty="0" err="1">
                <a:latin typeface="Arial Narrow" panose="020B0606020202030204" pitchFamily="34" charset="0"/>
              </a:rPr>
              <a:t>inter</a:t>
            </a:r>
            <a:r>
              <a:rPr lang="hu-HU" sz="2000" dirty="0">
                <a:latin typeface="Arial Narrow" panose="020B0606020202030204" pitchFamily="34" charset="0"/>
              </a:rPr>
              <a:t>-household </a:t>
            </a:r>
            <a:r>
              <a:rPr lang="en-US" sz="2000" dirty="0">
                <a:latin typeface="Arial Narrow" panose="020B0606020202030204" pitchFamily="34" charset="0"/>
              </a:rPr>
              <a:t>transfers </a:t>
            </a:r>
            <a:endParaRPr lang="hu-HU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 err="1">
                <a:latin typeface="Arial Narrow" panose="020B0606020202030204" pitchFamily="34" charset="0"/>
              </a:rPr>
              <a:t>Inter</a:t>
            </a:r>
            <a:r>
              <a:rPr lang="hu-HU" sz="2000" dirty="0">
                <a:latin typeface="Arial Narrow" panose="020B0606020202030204" pitchFamily="34" charset="0"/>
              </a:rPr>
              <a:t>-household </a:t>
            </a:r>
            <a:r>
              <a:rPr lang="hu-HU" sz="2000" dirty="0" err="1">
                <a:latin typeface="Arial Narrow" panose="020B0606020202030204" pitchFamily="34" charset="0"/>
              </a:rPr>
              <a:t>transfers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</a:rPr>
              <a:t>are excluded from the analysis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Co-residing parents beyond working age </a:t>
            </a:r>
            <a:r>
              <a:rPr lang="hu-HU" sz="2000" dirty="0" err="1">
                <a:latin typeface="Arial Narrow" panose="020B0606020202030204" pitchFamily="34" charset="0"/>
              </a:rPr>
              <a:t>are</a:t>
            </a:r>
            <a:r>
              <a:rPr lang="hu-HU" sz="2000" dirty="0">
                <a:latin typeface="Arial Narrow" panose="020B060602020203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</a:rPr>
              <a:t>excluded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Intra-household transfers have to be split between parents and non-parents living in households with resident child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EE88AB61-0728-40F9-912E-71EE36916E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46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48"/>
    </mc:Choice>
    <mc:Fallback>
      <p:transition spd="slow" advTm="10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F7F2B4F-5140-42C3-8488-D90DF2C1234F}"/>
              </a:ext>
            </a:extLst>
          </p:cNvPr>
          <p:cNvSpPr txBox="1"/>
          <p:nvPr/>
        </p:nvSpPr>
        <p:spPr>
          <a:xfrm flipH="1">
            <a:off x="188938" y="41981"/>
            <a:ext cx="8617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Per capita age profiles of familial transfers split by type (</a:t>
            </a:r>
            <a:r>
              <a:rPr lang="en-US" sz="2400" dirty="0">
                <a:latin typeface="Arial Narrow" panose="020B0606020202030204" pitchFamily="34" charset="0"/>
              </a:rPr>
              <a:t>cash vs time</a:t>
            </a:r>
            <a:r>
              <a:rPr lang="en-US" sz="2400" b="1" dirty="0">
                <a:latin typeface="Arial Narrow" panose="020B0606020202030204" pitchFamily="34" charset="0"/>
              </a:rPr>
              <a:t>) and household boundary (</a:t>
            </a:r>
            <a:r>
              <a:rPr lang="en-US" sz="2400" dirty="0">
                <a:latin typeface="Arial Narrow" panose="020B0606020202030204" pitchFamily="34" charset="0"/>
              </a:rPr>
              <a:t>intra-household vs inter-household</a:t>
            </a:r>
            <a:r>
              <a:rPr lang="en-US" sz="2400" b="1" dirty="0">
                <a:latin typeface="Arial Narrow" panose="020B0606020202030204" pitchFamily="34" charset="0"/>
              </a:rPr>
              <a:t>), </a:t>
            </a:r>
            <a:endParaRPr lang="hu-HU" sz="2400" b="1" dirty="0">
              <a:latin typeface="Arial Narrow" panose="020B0606020202030204" pitchFamily="34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</a:rPr>
              <a:t>14 European countries, 2000s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886EF0F-0401-449A-8736-4C7EB5AE9C1B}"/>
              </a:ext>
            </a:extLst>
          </p:cNvPr>
          <p:cNvSpPr txBox="1"/>
          <p:nvPr/>
        </p:nvSpPr>
        <p:spPr>
          <a:xfrm>
            <a:off x="188938" y="5532363"/>
            <a:ext cx="89550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i="1" dirty="0">
                <a:latin typeface="Arial Narrow" panose="020B0606020202030204" pitchFamily="34" charset="0"/>
              </a:rPr>
              <a:t>Source: </a:t>
            </a:r>
            <a:r>
              <a:rPr lang="hu-HU" sz="1400" i="1" dirty="0">
                <a:latin typeface="Arial Narrow" panose="020B0606020202030204" pitchFamily="34" charset="0"/>
              </a:rPr>
              <a:t>A</a:t>
            </a:r>
            <a:r>
              <a:rPr lang="en-GB" sz="1400" i="1" dirty="0" err="1">
                <a:latin typeface="Arial Narrow" panose="020B0606020202030204" pitchFamily="34" charset="0"/>
              </a:rPr>
              <a:t>uthors</a:t>
            </a:r>
            <a:r>
              <a:rPr lang="en-GB" sz="1400" i="1" dirty="0">
                <a:latin typeface="Arial Narrow" panose="020B0606020202030204" pitchFamily="34" charset="0"/>
              </a:rPr>
              <a:t>’ c</a:t>
            </a:r>
            <a:r>
              <a:rPr lang="hu-HU" sz="1400" i="1" dirty="0" err="1">
                <a:latin typeface="Arial Narrow" panose="020B0606020202030204" pitchFamily="34" charset="0"/>
              </a:rPr>
              <a:t>alculations</a:t>
            </a:r>
            <a:r>
              <a:rPr lang="en-GB" sz="1400" i="1" dirty="0">
                <a:latin typeface="Arial Narrow" panose="020B0606020202030204" pitchFamily="34" charset="0"/>
              </a:rPr>
              <a:t>.</a:t>
            </a:r>
            <a:endParaRPr lang="hu-HU" sz="1400" i="1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endParaRPr lang="hu-HU" sz="1400" i="1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000" dirty="0">
                <a:latin typeface="Arial Narrow" panose="020B0606020202030204" pitchFamily="34" charset="0"/>
              </a:rPr>
              <a:t>I</a:t>
            </a:r>
            <a:r>
              <a:rPr lang="en-US" sz="2000" dirty="0" err="1">
                <a:latin typeface="Arial Narrow" panose="020B0606020202030204" pitchFamily="34" charset="0"/>
              </a:rPr>
              <a:t>nter</a:t>
            </a:r>
            <a:r>
              <a:rPr lang="en-US" sz="2000" dirty="0">
                <a:latin typeface="Arial Narrow" panose="020B0606020202030204" pitchFamily="34" charset="0"/>
              </a:rPr>
              <a:t>-household transfers are marginal.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E322D4D-C55D-4051-8A1E-07A1AD8F6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636"/>
            <a:ext cx="9144000" cy="4206727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40E24A51-E453-4D57-9A12-C836A40A9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9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79"/>
    </mc:Choice>
    <mc:Fallback>
      <p:transition spd="slow" advTm="40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D77F9FD-7C2D-4743-8F22-2131232C89E4}"/>
              </a:ext>
            </a:extLst>
          </p:cNvPr>
          <p:cNvSpPr txBox="1"/>
          <p:nvPr/>
        </p:nvSpPr>
        <p:spPr>
          <a:xfrm flipH="1">
            <a:off x="188937" y="280323"/>
            <a:ext cx="8580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latin typeface="Arial Narrow" panose="020B0606020202030204" pitchFamily="34" charset="0"/>
              </a:rPr>
              <a:t>P</a:t>
            </a:r>
            <a:r>
              <a:rPr lang="en-US" sz="2800" b="1" dirty="0" err="1">
                <a:latin typeface="Arial Narrow" panose="020B0606020202030204" pitchFamily="34" charset="0"/>
              </a:rPr>
              <a:t>ublic</a:t>
            </a:r>
            <a:r>
              <a:rPr lang="en-US" sz="2800" b="1" dirty="0">
                <a:latin typeface="Arial Narrow" panose="020B0606020202030204" pitchFamily="34" charset="0"/>
              </a:rPr>
              <a:t> and intra-household familial transfers by parenthood status in working age in 14 European countries, 2010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03E2BCA-56EF-4794-8112-6F46CA0A1D89}"/>
              </a:ext>
            </a:extLst>
          </p:cNvPr>
          <p:cNvSpPr txBox="1"/>
          <p:nvPr/>
        </p:nvSpPr>
        <p:spPr>
          <a:xfrm>
            <a:off x="188938" y="5069571"/>
            <a:ext cx="8955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i="1" dirty="0">
                <a:latin typeface="Arial Narrow" panose="020B0606020202030204" pitchFamily="34" charset="0"/>
              </a:rPr>
              <a:t>Source: authors’ calculation.</a:t>
            </a:r>
            <a:endParaRPr lang="hu-HU" sz="1400" i="1" dirty="0">
              <a:latin typeface="Arial Narrow" panose="020B0606020202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37EADA3-83E2-4264-9B8D-6ACE069E4286}"/>
              </a:ext>
            </a:extLst>
          </p:cNvPr>
          <p:cNvSpPr txBox="1"/>
          <p:nvPr/>
        </p:nvSpPr>
        <p:spPr>
          <a:xfrm>
            <a:off x="188936" y="5377348"/>
            <a:ext cx="8785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Despite some dissimilarities, the public transfer age-profiles of non-parents and parents are overall not that much different</a:t>
            </a:r>
          </a:p>
          <a:p>
            <a:r>
              <a:rPr lang="en-US" dirty="0">
                <a:latin typeface="Arial Narrow" panose="020B0606020202030204" pitchFamily="34" charset="0"/>
              </a:rPr>
              <a:t>Familial (intra-household) transfer age-profiles are </a:t>
            </a:r>
          </a:p>
          <a:p>
            <a:r>
              <a:rPr lang="en-US" dirty="0">
                <a:latin typeface="Arial Narrow" panose="020B0606020202030204" pitchFamily="34" charset="0"/>
              </a:rPr>
              <a:t>Non-parents hardly provide such transfers; parents provide many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1127FAE-6A58-412B-836F-BFB7B1175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8" y="1247048"/>
            <a:ext cx="8864352" cy="3822523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8D88B835-A1E1-4801-AA53-79CA9C474A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81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99"/>
    </mc:Choice>
    <mc:Fallback>
      <p:transition spd="slow" advTm="14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5|6.6|1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8|7.5|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3|9.1|22.2|22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9|24.1|14.7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.8|14|2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3.8|4.2|3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6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1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3|1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5.8|2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4|15.1|21.4"/>
</p:tagLst>
</file>

<file path=ppt/theme/theme1.xml><?xml version="1.0" encoding="utf-8"?>
<a:theme xmlns:a="http://schemas.openxmlformats.org/drawingml/2006/main" name="NTA_PowerPoint_Template_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NTA_PowerPoint_Template_02</Template>
  <TotalTime>16713</TotalTime>
  <Words>1331</Words>
  <Application>Microsoft Office PowerPoint</Application>
  <PresentationFormat>Diavetítés a képernyőre (4:3 oldalarány)</PresentationFormat>
  <Paragraphs>254</Paragraphs>
  <Slides>16</Slides>
  <Notes>0</Notes>
  <HiddenSlides>0</HiddenSlides>
  <MMClips>16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Times New Roman</vt:lpstr>
      <vt:lpstr>NTA_PowerPoint_Template_02</vt:lpstr>
      <vt:lpstr>  The transfer cost of parenthood: Parents and non-parents in NTA  Robert I. Gal (HDRI, TARKI, CUB)  Marton Medgyesi (TARKI, HAS CSS IS) Pieter Vanhuysse (SDU)     May 5, 2020 Micro-distributional NTA – Online workshop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age into household satellite accounts   Gal, RI, Medgyesi, M, Szabo, E and Vargha, L</dc:title>
  <dc:creator>robert</dc:creator>
  <cp:lastModifiedBy>Róbert Gál</cp:lastModifiedBy>
  <cp:revision>573</cp:revision>
  <dcterms:created xsi:type="dcterms:W3CDTF">2011-12-01T14:12:29Z</dcterms:created>
  <dcterms:modified xsi:type="dcterms:W3CDTF">2020-05-04T12:08:31Z</dcterms:modified>
</cp:coreProperties>
</file>